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0" r:id="rId3"/>
    <p:sldId id="261" r:id="rId4"/>
    <p:sldId id="262" r:id="rId5"/>
    <p:sldId id="265" r:id="rId6"/>
    <p:sldId id="263" r:id="rId7"/>
    <p:sldId id="264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58" r:id="rId1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2" autoAdjust="0"/>
    <p:restoredTop sz="94658" autoAdjust="0"/>
  </p:normalViewPr>
  <p:slideViewPr>
    <p:cSldViewPr snapToGrid="0">
      <p:cViewPr varScale="1">
        <p:scale>
          <a:sx n="94" d="100"/>
          <a:sy n="94" d="100"/>
        </p:scale>
        <p:origin x="108" y="5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9" d="100"/>
          <a:sy n="119" d="100"/>
        </p:scale>
        <p:origin x="506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B08DFE-9D81-4FC9-9925-EA57F8062B77}" type="datetimeFigureOut">
              <a:rPr lang="nl-NL" smtClean="0"/>
              <a:t>14-9-2019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C354AE-83AD-4BEB-9781-C4052C65931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3918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354AE-83AD-4BEB-9781-C4052C659312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33583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2411896"/>
            <a:ext cx="9144000" cy="170953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4240696"/>
            <a:ext cx="9144000" cy="101710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2A07B-0C37-4AF8-A5C2-63EE2766591D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2037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68B3-F1FC-43C1-A572-8F329A354231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2739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9355014" y="861391"/>
            <a:ext cx="1998785" cy="531557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8364415" cy="5811838"/>
          </a:xfrm>
        </p:spPr>
        <p:txBody>
          <a:bodyPr vert="eaVert"/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A0293-E20C-4D80-BB52-92659C4E5D37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8157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5690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08688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396660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E0B61-AB9E-4488-B994-318F632B4038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04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120291"/>
            <a:ext cx="5181600" cy="5056672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120291"/>
            <a:ext cx="5181600" cy="5056672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B8219-8D25-4951-B84C-0C12819B5A69}" type="datetime6">
              <a:rPr lang="nl-NL" smtClean="0"/>
              <a:t>september ’19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7575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045322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1926321"/>
            <a:ext cx="5157787" cy="4263342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045322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1926321"/>
            <a:ext cx="5183188" cy="4263342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958BF-A688-4144-863D-5B0EB0BBC808}" type="datetime6">
              <a:rPr lang="nl-NL" smtClean="0"/>
              <a:t>september ’19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‹nr.›</a:t>
            </a:fld>
            <a:endParaRPr lang="nl-NL"/>
          </a:p>
        </p:txBody>
      </p:sp>
      <p:sp>
        <p:nvSpPr>
          <p:cNvPr id="10" name="Tijdelijke aanduiding voor titel 1"/>
          <p:cNvSpPr txBox="1">
            <a:spLocks/>
          </p:cNvSpPr>
          <p:nvPr userDrawn="1"/>
        </p:nvSpPr>
        <p:spPr>
          <a:xfrm>
            <a:off x="838200" y="145686"/>
            <a:ext cx="8227077" cy="842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15131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4803B-6784-4CF3-80B9-D90188631AD2}" type="datetime6">
              <a:rPr lang="nl-NL" smtClean="0"/>
              <a:t>september ’19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5855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24A6D-4F00-4009-AAFF-52DAF0038033}" type="datetime6">
              <a:rPr lang="nl-NL" smtClean="0"/>
              <a:t>september ’19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5750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34704-23DC-41D9-B39F-23DE9BBF76F2}" type="datetime6">
              <a:rPr lang="nl-NL" smtClean="0"/>
              <a:t>september ’19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5510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D5F9B-A6B4-4CD6-828E-66211F4B2610}" type="datetime6">
              <a:rPr lang="nl-NL" smtClean="0"/>
              <a:t>september ’19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2005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145686"/>
            <a:ext cx="8469923" cy="842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114236"/>
            <a:ext cx="10515600" cy="5062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A51A1978-4B91-4259-A97C-BB510F39712F}" type="datetime6">
              <a:rPr lang="nl-NL" smtClean="0"/>
              <a:pPr/>
              <a:t>september ’19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7C0E6F6-AAF7-4C64-A597-747987A20F9E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42164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mgtfy.com/?q=kafka" TargetMode="External"/><Relationship Id="rId2" Type="http://schemas.openxmlformats.org/officeDocument/2006/relationships/hyperlink" Target="https://www.confluent.io/stream-processing-cookbook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kcKSDw" TargetMode="External"/><Relationship Id="rId2" Type="http://schemas.openxmlformats.org/officeDocument/2006/relationships/hyperlink" Target="https://bit.ly/2kxicWd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f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f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f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239617" y="2438400"/>
            <a:ext cx="7752522" cy="1524000"/>
          </a:xfrm>
        </p:spPr>
        <p:txBody>
          <a:bodyPr>
            <a:normAutofit/>
          </a:bodyPr>
          <a:lstStyle/>
          <a:p>
            <a:r>
              <a:rPr lang="nl-NL" sz="4800" dirty="0" err="1"/>
              <a:t>Kafka</a:t>
            </a:r>
            <a:r>
              <a:rPr lang="nl-NL" sz="4800" dirty="0"/>
              <a:t> Streams &amp; KSQL</a:t>
            </a:r>
            <a:endParaRPr lang="nl-NL" sz="4800" dirty="0">
              <a:latin typeface="Century Gothic" panose="020B0502020202020204" pitchFamily="34" charset="0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239617" y="3962400"/>
            <a:ext cx="7752522" cy="1295400"/>
          </a:xfrm>
        </p:spPr>
        <p:txBody>
          <a:bodyPr>
            <a:normAutofit/>
          </a:bodyPr>
          <a:lstStyle/>
          <a:p>
            <a:r>
              <a:rPr lang="nl-NL" sz="2800" dirty="0">
                <a:latin typeface="Century Gothic" panose="020B0502020202020204" pitchFamily="34" charset="0"/>
              </a:rPr>
              <a:t>Milco Numan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53DE6316-3B12-4868-922B-6A6ED828C381}" type="datetime6">
              <a:rPr lang="nl-NL" smtClean="0">
                <a:solidFill>
                  <a:schemeClr val="bg1"/>
                </a:solidFill>
                <a:latin typeface="Century Gothic" panose="020B0502020202020204" pitchFamily="34" charset="0"/>
              </a:rPr>
              <a:pPr algn="r"/>
              <a:t>september ’19</a:t>
            </a:fld>
            <a:endParaRPr lang="nl-NL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282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01FE49-F3F1-4279-B0C5-F9589E58D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KSQL Architectuur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356A4F28-2D97-4A4F-BD18-9A6BCCE50B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369" y="1114425"/>
            <a:ext cx="9373262" cy="5062538"/>
          </a:xfrm>
        </p:spPr>
      </p:pic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DF211E2-FBBE-4CB1-8C35-452D636A7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94F93B7-7B9C-4FCB-8F72-5C94116E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688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39F302-8971-4AB9-80FB-00A0656B9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B913F859-0D55-47E8-BE1D-2F8811E71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226957"/>
            <a:ext cx="5257800" cy="2106415"/>
          </a:xfrm>
        </p:spPr>
      </p:pic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E1073B5-2EBE-4E34-A540-F665B5EBC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FFC6560-0635-4F87-AE04-9F28136F2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11</a:t>
            </a:fld>
            <a:endParaRPr lang="nl-NL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1F6C6432-FA6A-420D-9160-8B34EA7BA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299" y="1182712"/>
            <a:ext cx="5703795" cy="383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25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7EBD01-A8FE-480C-9FEB-9D408BC0E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KSQL statements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438047D8-DBCD-4D55-AE8A-28986224F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966" y="1114425"/>
            <a:ext cx="9000067" cy="5062538"/>
          </a:xfrm>
        </p:spPr>
      </p:pic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0B3C51C-A88C-4E04-9992-42C25D054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9207BED-2B6A-426A-B1CD-739C98690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12</a:t>
            </a:fld>
            <a:endParaRPr lang="nl-NL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7513F813-FD81-4F43-8810-EE377F41B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966" y="1129117"/>
            <a:ext cx="9000067" cy="5062538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180F6E59-0D5D-4D79-A768-813851C63F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83" y="1114236"/>
            <a:ext cx="754234" cy="75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6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6E66E3-F613-468F-B6DA-100D40CA0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KSQL – wat kun je ermee?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9CA5455-4DD1-4FA0-BBB0-B15921B66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Create</a:t>
            </a:r>
            <a:r>
              <a:rPr lang="nl-NL" dirty="0"/>
              <a:t> STREAM|TABLE [AS SELECT]</a:t>
            </a:r>
          </a:p>
          <a:p>
            <a:r>
              <a:rPr lang="nl-NL" dirty="0" err="1"/>
              <a:t>Scalar</a:t>
            </a:r>
            <a:r>
              <a:rPr lang="nl-NL" dirty="0"/>
              <a:t> </a:t>
            </a:r>
            <a:r>
              <a:rPr lang="nl-NL" dirty="0" err="1"/>
              <a:t>Functions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Data </a:t>
            </a:r>
            <a:r>
              <a:rPr lang="nl-NL" dirty="0" err="1"/>
              <a:t>Masking</a:t>
            </a:r>
            <a:endParaRPr lang="nl-NL" dirty="0"/>
          </a:p>
          <a:p>
            <a:pPr lvl="1"/>
            <a:r>
              <a:rPr lang="nl-NL" dirty="0"/>
              <a:t>Conversion</a:t>
            </a:r>
          </a:p>
          <a:p>
            <a:pPr lvl="1"/>
            <a:r>
              <a:rPr lang="nl-NL" dirty="0"/>
              <a:t>String </a:t>
            </a:r>
            <a:r>
              <a:rPr lang="nl-NL" dirty="0" err="1"/>
              <a:t>Manipulation</a:t>
            </a:r>
            <a:endParaRPr lang="nl-NL" dirty="0"/>
          </a:p>
          <a:p>
            <a:r>
              <a:rPr lang="nl-NL" dirty="0" err="1"/>
              <a:t>Aggregation</a:t>
            </a:r>
            <a:r>
              <a:rPr lang="nl-NL" dirty="0"/>
              <a:t> (COUNT, SUM, TOPKDISTINCT, HISTOGRAM)</a:t>
            </a:r>
          </a:p>
          <a:p>
            <a:r>
              <a:rPr lang="nl-NL" dirty="0" err="1"/>
              <a:t>Joins</a:t>
            </a:r>
            <a:endParaRPr lang="nl-NL" dirty="0"/>
          </a:p>
          <a:p>
            <a:r>
              <a:rPr lang="nl-NL" dirty="0" err="1"/>
              <a:t>Custom</a:t>
            </a:r>
            <a:r>
              <a:rPr lang="nl-NL" dirty="0"/>
              <a:t> </a:t>
            </a:r>
            <a:r>
              <a:rPr lang="nl-NL" dirty="0" err="1"/>
              <a:t>functions</a:t>
            </a:r>
            <a:r>
              <a:rPr lang="nl-NL" dirty="0"/>
              <a:t> (</a:t>
            </a:r>
            <a:r>
              <a:rPr lang="nl-NL" dirty="0" err="1"/>
              <a:t>some</a:t>
            </a:r>
            <a:r>
              <a:rPr lang="nl-NL" dirty="0"/>
              <a:t> Java </a:t>
            </a:r>
            <a:r>
              <a:rPr lang="nl-NL" dirty="0" err="1"/>
              <a:t>dev</a:t>
            </a:r>
            <a:r>
              <a:rPr lang="nl-NL" dirty="0"/>
              <a:t> </a:t>
            </a:r>
            <a:r>
              <a:rPr lang="nl-NL" dirty="0" err="1"/>
              <a:t>required</a:t>
            </a:r>
            <a:r>
              <a:rPr lang="nl-NL" dirty="0"/>
              <a:t>):</a:t>
            </a:r>
          </a:p>
          <a:p>
            <a:pPr lvl="1"/>
            <a:r>
              <a:rPr lang="nl-NL" dirty="0"/>
              <a:t>UDF – </a:t>
            </a:r>
            <a:r>
              <a:rPr lang="nl-NL" dirty="0" err="1"/>
              <a:t>stateless</a:t>
            </a:r>
            <a:r>
              <a:rPr lang="nl-NL" dirty="0"/>
              <a:t> </a:t>
            </a:r>
            <a:r>
              <a:rPr lang="nl-NL" dirty="0" err="1"/>
              <a:t>scalar</a:t>
            </a:r>
            <a:r>
              <a:rPr lang="nl-NL" dirty="0"/>
              <a:t> </a:t>
            </a:r>
            <a:r>
              <a:rPr lang="nl-NL" dirty="0" err="1"/>
              <a:t>function</a:t>
            </a:r>
            <a:endParaRPr lang="nl-NL" dirty="0"/>
          </a:p>
          <a:p>
            <a:pPr lvl="1"/>
            <a:r>
              <a:rPr lang="nl-NL" dirty="0"/>
              <a:t>UDAF – </a:t>
            </a:r>
            <a:r>
              <a:rPr lang="nl-NL" dirty="0" err="1"/>
              <a:t>stateful</a:t>
            </a:r>
            <a:r>
              <a:rPr lang="nl-NL" dirty="0"/>
              <a:t> </a:t>
            </a:r>
            <a:r>
              <a:rPr lang="nl-NL" dirty="0" err="1"/>
              <a:t>aggregate</a:t>
            </a:r>
            <a:r>
              <a:rPr lang="nl-NL" dirty="0"/>
              <a:t> </a:t>
            </a:r>
            <a:r>
              <a:rPr lang="nl-NL" dirty="0" err="1"/>
              <a:t>function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38A091F-B9C4-488A-9848-20B1BC98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0716607-1D15-40C6-8081-3A69F57A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006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584837-FD47-4E16-9062-7E5A55254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Resources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5EB2CE9-A253-4B58-AC1A-73FAFF0D4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hlinkClick r:id="rId2"/>
              </a:rPr>
              <a:t>https://www.confluent.io/stream-processing-cookbook/</a:t>
            </a:r>
            <a:endParaRPr lang="nl-NL" dirty="0"/>
          </a:p>
          <a:p>
            <a:r>
              <a:rPr lang="nl-NL" dirty="0" err="1"/>
              <a:t>Documentation</a:t>
            </a:r>
            <a:r>
              <a:rPr lang="nl-NL" dirty="0"/>
              <a:t> on:</a:t>
            </a:r>
          </a:p>
          <a:p>
            <a:pPr lvl="1"/>
            <a:r>
              <a:rPr lang="nl-NL" dirty="0"/>
              <a:t>Apache </a:t>
            </a:r>
            <a:r>
              <a:rPr lang="nl-NL" dirty="0" err="1"/>
              <a:t>Kafka</a:t>
            </a:r>
            <a:r>
              <a:rPr lang="nl-NL" dirty="0"/>
              <a:t> website</a:t>
            </a:r>
          </a:p>
          <a:p>
            <a:pPr lvl="1"/>
            <a:r>
              <a:rPr lang="nl-NL" dirty="0" err="1"/>
              <a:t>Confluent</a:t>
            </a:r>
            <a:r>
              <a:rPr lang="nl-NL" dirty="0"/>
              <a:t> website</a:t>
            </a:r>
          </a:p>
          <a:p>
            <a:r>
              <a:rPr lang="nl-NL" dirty="0"/>
              <a:t>Bergen ander materiaal (</a:t>
            </a:r>
            <a:r>
              <a:rPr lang="nl-NL" dirty="0">
                <a:hlinkClick r:id="rId3"/>
              </a:rPr>
              <a:t>https://lmgtfy.com/?q=kafka</a:t>
            </a:r>
            <a:r>
              <a:rPr lang="nl-NL" dirty="0"/>
              <a:t>)</a:t>
            </a:r>
          </a:p>
          <a:p>
            <a:r>
              <a:rPr lang="nl-NL" dirty="0"/>
              <a:t>Gratis </a:t>
            </a:r>
            <a:r>
              <a:rPr lang="nl-NL" dirty="0" err="1"/>
              <a:t>O’Reilly</a:t>
            </a:r>
            <a:r>
              <a:rPr lang="nl-NL" dirty="0"/>
              <a:t> boeken over </a:t>
            </a:r>
            <a:r>
              <a:rPr lang="nl-NL" dirty="0" err="1"/>
              <a:t>Kafka</a:t>
            </a:r>
            <a:r>
              <a:rPr lang="nl-NL" dirty="0"/>
              <a:t>/Streams/Logs </a:t>
            </a:r>
            <a:br>
              <a:rPr lang="nl-NL" dirty="0"/>
            </a:br>
            <a:r>
              <a:rPr lang="nl-NL" dirty="0"/>
              <a:t>(opgenomen in de GitHub </a:t>
            </a:r>
            <a:r>
              <a:rPr lang="nl-NL" dirty="0" err="1"/>
              <a:t>repository</a:t>
            </a:r>
            <a:r>
              <a:rPr lang="nl-NL" dirty="0"/>
              <a:t>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B04B8C6-AA5B-4A28-A032-BC94B42D6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913A332-EC7C-4FF4-AE29-506876861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9284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CA44BB-F96A-446F-ABAF-FDC86F973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Hands-on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0DBA778-83C7-4588-8087-2651641C0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Kafka</a:t>
            </a:r>
            <a:r>
              <a:rPr lang="nl-NL" dirty="0"/>
              <a:t> Streams Basics (</a:t>
            </a:r>
            <a:r>
              <a:rPr lang="nl-NL" dirty="0">
                <a:hlinkClick r:id="rId2"/>
              </a:rPr>
              <a:t>https://bit.ly/2kxicWd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vingeroefeningen met statische data</a:t>
            </a:r>
          </a:p>
          <a:p>
            <a:r>
              <a:rPr lang="nl-NL" dirty="0" err="1"/>
              <a:t>Kafka</a:t>
            </a:r>
            <a:r>
              <a:rPr lang="nl-NL" dirty="0"/>
              <a:t> Streams Beer (</a:t>
            </a:r>
            <a:r>
              <a:rPr lang="nl-NL" dirty="0">
                <a:hlinkClick r:id="rId3"/>
              </a:rPr>
              <a:t>https://bit.ly/2kcKSDw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Bierbeoordelingen als </a:t>
            </a:r>
            <a:r>
              <a:rPr lang="nl-NL" dirty="0" err="1"/>
              <a:t>Kafka</a:t>
            </a:r>
            <a:r>
              <a:rPr lang="nl-NL" dirty="0"/>
              <a:t> events!</a:t>
            </a:r>
          </a:p>
          <a:p>
            <a:pPr lvl="1"/>
            <a:r>
              <a:rPr lang="nl-NL" dirty="0"/>
              <a:t>Tabel! (Statische referentie data)</a:t>
            </a:r>
            <a:endParaRPr lang="nl-NL" dirty="0">
              <a:sym typeface="Wingdings" panose="05000000000000000000" pitchFamily="2" charset="2"/>
            </a:endParaRPr>
          </a:p>
          <a:p>
            <a:pPr lvl="1"/>
            <a:r>
              <a:rPr lang="nl-NL" dirty="0" err="1">
                <a:sym typeface="Wingdings" panose="05000000000000000000" pitchFamily="2" charset="2"/>
              </a:rPr>
              <a:t>Joins</a:t>
            </a:r>
            <a:r>
              <a:rPr lang="nl-NL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nl-NL" dirty="0">
                <a:sym typeface="Wingdings" panose="05000000000000000000" pitchFamily="2" charset="2"/>
              </a:rPr>
              <a:t>Filters!</a:t>
            </a:r>
          </a:p>
          <a:p>
            <a:pPr lvl="1"/>
            <a:r>
              <a:rPr lang="nl-NL" dirty="0">
                <a:sym typeface="Wingdings" panose="05000000000000000000" pitchFamily="2" charset="2"/>
              </a:rPr>
              <a:t>Aggregaties!</a:t>
            </a:r>
          </a:p>
          <a:p>
            <a:pPr lvl="1"/>
            <a:r>
              <a:rPr lang="nl-NL" dirty="0" err="1">
                <a:sym typeface="Wingdings" panose="05000000000000000000" pitchFamily="2" charset="2"/>
              </a:rPr>
              <a:t>IPAs</a:t>
            </a:r>
            <a:r>
              <a:rPr lang="nl-NL" dirty="0">
                <a:sym typeface="Wingdings" panose="05000000000000000000" pitchFamily="2" charset="2"/>
              </a:rPr>
              <a:t>!</a:t>
            </a:r>
          </a:p>
          <a:p>
            <a:pPr lvl="1"/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5882222-116B-42B6-AFF8-15FD4D86E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BEEBDA6-3938-48A8-A11E-F1BFDA4E2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94773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5433391" y="1393427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b="1" dirty="0">
                <a:latin typeface="Century Gothic" panose="020B0502020202020204" pitchFamily="34" charset="0"/>
              </a:rPr>
              <a:t>Eindhoven</a:t>
            </a:r>
          </a:p>
          <a:p>
            <a:r>
              <a:rPr lang="nl-NL" dirty="0">
                <a:latin typeface="Century Gothic" panose="020B0502020202020204" pitchFamily="34" charset="0"/>
              </a:rPr>
              <a:t>De </a:t>
            </a:r>
            <a:r>
              <a:rPr lang="nl-NL" dirty="0" err="1">
                <a:latin typeface="Century Gothic" panose="020B0502020202020204" pitchFamily="34" charset="0"/>
              </a:rPr>
              <a:t>Zaale</a:t>
            </a:r>
            <a:r>
              <a:rPr lang="nl-NL" dirty="0">
                <a:latin typeface="Century Gothic" panose="020B0502020202020204" pitchFamily="34" charset="0"/>
              </a:rPr>
              <a:t> 11</a:t>
            </a:r>
          </a:p>
          <a:p>
            <a:r>
              <a:rPr lang="nl-NL" dirty="0">
                <a:latin typeface="Century Gothic" panose="020B0502020202020204" pitchFamily="34" charset="0"/>
              </a:rPr>
              <a:t>5612 AJ Eindhoven</a:t>
            </a:r>
          </a:p>
          <a:p>
            <a:r>
              <a:rPr lang="nl-NL" dirty="0">
                <a:latin typeface="Century Gothic" panose="020B0502020202020204" pitchFamily="34" charset="0"/>
              </a:rPr>
              <a:t>Netherlands</a:t>
            </a:r>
          </a:p>
          <a:p>
            <a:endParaRPr lang="nl-NL" dirty="0">
              <a:latin typeface="Century Gothic" panose="020B0502020202020204" pitchFamily="34" charset="0"/>
            </a:endParaRPr>
          </a:p>
          <a:p>
            <a:r>
              <a:rPr lang="nl-NL" b="1" dirty="0">
                <a:latin typeface="Century Gothic" panose="020B0502020202020204" pitchFamily="34" charset="0"/>
              </a:rPr>
              <a:t>Utrecht</a:t>
            </a:r>
          </a:p>
          <a:p>
            <a:r>
              <a:rPr lang="nl-NL" dirty="0">
                <a:latin typeface="Century Gothic" panose="020B0502020202020204" pitchFamily="34" charset="0"/>
              </a:rPr>
              <a:t>Blok D, </a:t>
            </a:r>
            <a:r>
              <a:rPr lang="nl-NL" dirty="0" err="1">
                <a:latin typeface="Century Gothic" panose="020B0502020202020204" pitchFamily="34" charset="0"/>
              </a:rPr>
              <a:t>Graadt</a:t>
            </a:r>
            <a:r>
              <a:rPr lang="nl-NL" dirty="0">
                <a:latin typeface="Century Gothic" panose="020B0502020202020204" pitchFamily="34" charset="0"/>
              </a:rPr>
              <a:t> van Roggenweg 328-334</a:t>
            </a:r>
          </a:p>
          <a:p>
            <a:r>
              <a:rPr lang="nl-NL" dirty="0">
                <a:latin typeface="Century Gothic" panose="020B0502020202020204" pitchFamily="34" charset="0"/>
              </a:rPr>
              <a:t>3531 AH Utrecht</a:t>
            </a:r>
          </a:p>
          <a:p>
            <a:r>
              <a:rPr lang="nl-NL" dirty="0">
                <a:latin typeface="Century Gothic" panose="020B0502020202020204" pitchFamily="34" charset="0"/>
              </a:rPr>
              <a:t>Netherlands</a:t>
            </a:r>
          </a:p>
          <a:p>
            <a:endParaRPr lang="nl-NL" dirty="0">
              <a:latin typeface="Century Gothic" panose="020B0502020202020204" pitchFamily="34" charset="0"/>
            </a:endParaRPr>
          </a:p>
          <a:p>
            <a:r>
              <a:rPr lang="nl-NL" dirty="0">
                <a:latin typeface="Century Gothic" panose="020B0502020202020204" pitchFamily="34" charset="0"/>
              </a:rPr>
              <a:t>info@syntouch.nl</a:t>
            </a:r>
          </a:p>
          <a:p>
            <a:r>
              <a:rPr lang="nl-NL" dirty="0">
                <a:latin typeface="Century Gothic" panose="020B0502020202020204" pitchFamily="34" charset="0"/>
              </a:rPr>
              <a:t>www.syntouch.nl</a:t>
            </a:r>
          </a:p>
        </p:txBody>
      </p:sp>
    </p:spTree>
    <p:extLst>
      <p:ext uri="{BB962C8B-B14F-4D97-AF65-F5344CB8AC3E}">
        <p14:creationId xmlns:p14="http://schemas.microsoft.com/office/powerpoint/2010/main" val="506011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Events &amp; Event Streams</a:t>
            </a:r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68C57D53-D8D6-4445-8AA3-B0BDAB1B6C3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312993"/>
            <a:ext cx="5181600" cy="4671752"/>
          </a:xfrm>
          <a:prstGeom prst="rect">
            <a:avLst/>
          </a:prstGeom>
        </p:spPr>
      </p:pic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313AD1FC-BBDA-49F0-93B4-8512A2AD62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 sz="2000" dirty="0"/>
              <a:t>“</a:t>
            </a:r>
            <a:r>
              <a:rPr lang="nl-NL" sz="2000" i="1" dirty="0"/>
              <a:t>Iets </a:t>
            </a:r>
            <a:r>
              <a:rPr lang="nl-NL" sz="2000" i="1" u="sng" dirty="0"/>
              <a:t>wat</a:t>
            </a:r>
            <a:r>
              <a:rPr lang="nl-NL" sz="2000" i="1" dirty="0"/>
              <a:t> we kunnen waarnemen en op een bepaald punt in de tijd plaatsvindt</a:t>
            </a:r>
            <a:r>
              <a:rPr lang="nl-NL" dirty="0"/>
              <a:t>”</a:t>
            </a:r>
          </a:p>
          <a:p>
            <a:pPr marL="0" indent="0">
              <a:buNone/>
            </a:pPr>
            <a:r>
              <a:rPr lang="nl-NL" sz="1800" dirty="0"/>
              <a:t>(</a:t>
            </a:r>
            <a:r>
              <a:rPr lang="nl-NL" sz="1800" i="1" dirty="0"/>
              <a:t>Event Streams in Action</a:t>
            </a:r>
            <a:r>
              <a:rPr lang="nl-NL" sz="1800" dirty="0"/>
              <a:t>)</a:t>
            </a:r>
          </a:p>
          <a:p>
            <a:pPr marL="0" indent="0">
              <a:buNone/>
            </a:pPr>
            <a:endParaRPr lang="nl-NL" sz="1800" dirty="0"/>
          </a:p>
          <a:p>
            <a:r>
              <a:rPr lang="nl-NL" dirty="0"/>
              <a:t>Event Stream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2</a:t>
            </a:fld>
            <a:endParaRPr lang="nl-NL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205FD7AC-6133-4F76-852D-B482062D9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506" y="3358612"/>
            <a:ext cx="5181600" cy="24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84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4FF103F4-63A3-4121-98EE-A61DDE3D1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Big Data</a:t>
            </a:r>
          </a:p>
        </p:txBody>
      </p:sp>
      <p:pic>
        <p:nvPicPr>
          <p:cNvPr id="10" name="Tijdelijke aanduiding voor inhoud 9">
            <a:extLst>
              <a:ext uri="{FF2B5EF4-FFF2-40B4-BE49-F238E27FC236}">
                <a16:creationId xmlns:a16="http://schemas.microsoft.com/office/drawing/2014/main" id="{26B838EF-1792-4585-BE68-23B6A90D87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76" y="897731"/>
            <a:ext cx="9406261" cy="4608025"/>
          </a:xfrm>
        </p:spPr>
      </p:pic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4C3FCEB-8CA8-4D01-A9B1-8670CD07C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B8219-8D25-4951-B84C-0C12819B5A69}" type="datetime6">
              <a:rPr lang="nl-NL" smtClean="0"/>
              <a:t>september ’19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0019975-2BD0-490E-9AFE-518557D32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3</a:t>
            </a:fld>
            <a:endParaRPr lang="nl-NL"/>
          </a:p>
        </p:txBody>
      </p:sp>
      <p:pic>
        <p:nvPicPr>
          <p:cNvPr id="11" name="Tijdelijke aanduiding voor inhoud 6">
            <a:extLst>
              <a:ext uri="{FF2B5EF4-FFF2-40B4-BE49-F238E27FC236}">
                <a16:creationId xmlns:a16="http://schemas.microsoft.com/office/drawing/2014/main" id="{A530D92E-5875-4301-81C2-7075B2D46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13" y="897731"/>
            <a:ext cx="9615985" cy="5353865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2DAE21A4-8A2E-4E02-A895-D825B91ED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83" y="1114236"/>
            <a:ext cx="754234" cy="75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48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12F0F3-3840-41C4-B067-721230FAC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Kafka</a:t>
            </a:r>
            <a:r>
              <a:rPr lang="nl-NL" dirty="0"/>
              <a:t> Streams API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4718BE5-4CA6-44B9-8DA4-98032046F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157EBAD-A5E3-4FBB-9D61-749625ACA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4</a:t>
            </a:fld>
            <a:endParaRPr lang="nl-NL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7C0B4CAD-FA3D-4184-8A4F-59DC36378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“Simple &amp; </a:t>
            </a:r>
            <a:r>
              <a:rPr lang="nl-NL" dirty="0" err="1"/>
              <a:t>lightweight</a:t>
            </a:r>
            <a:r>
              <a:rPr lang="nl-NL" dirty="0"/>
              <a:t>” </a:t>
            </a:r>
            <a:r>
              <a:rPr lang="nl-NL" dirty="0" err="1"/>
              <a:t>library</a:t>
            </a:r>
            <a:r>
              <a:rPr lang="nl-NL" dirty="0"/>
              <a:t> in Apache </a:t>
            </a:r>
            <a:r>
              <a:rPr lang="nl-NL" dirty="0" err="1"/>
              <a:t>Kafka</a:t>
            </a:r>
            <a:endParaRPr lang="nl-NL" dirty="0"/>
          </a:p>
          <a:p>
            <a:r>
              <a:rPr lang="nl-NL" dirty="0"/>
              <a:t>Uitsluitend gebaseerd op Apache </a:t>
            </a:r>
            <a:r>
              <a:rPr lang="nl-NL" dirty="0" err="1"/>
              <a:t>Kafka</a:t>
            </a:r>
            <a:endParaRPr lang="nl-NL" dirty="0"/>
          </a:p>
          <a:p>
            <a:r>
              <a:rPr lang="nl-NL" dirty="0"/>
              <a:t>Event-at-a-time (géén microbatch)</a:t>
            </a:r>
          </a:p>
          <a:p>
            <a:r>
              <a:rPr lang="nl-NL" dirty="0" err="1"/>
              <a:t>Windowing</a:t>
            </a:r>
            <a:r>
              <a:rPr lang="nl-NL" dirty="0"/>
              <a:t> mogelijkheid</a:t>
            </a:r>
          </a:p>
          <a:p>
            <a:r>
              <a:rPr lang="nl-NL" dirty="0"/>
              <a:t>Niet in broker JVM, separate JVM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EC92685B-AF18-495D-B380-11B086285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420" y="3667461"/>
            <a:ext cx="5035960" cy="2509502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EBA83111-005B-4A45-A8C3-58528E5B5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058" y="3548062"/>
            <a:ext cx="5114925" cy="299085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A5245A9C-FE5B-415B-9E5D-57CE8C3F2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83" y="1114236"/>
            <a:ext cx="754234" cy="75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4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10CE50-BC49-404C-940B-10BC21EF3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Kafka</a:t>
            </a:r>
            <a:r>
              <a:rPr lang="nl-NL" dirty="0"/>
              <a:t> Streams Applications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2021AB1B-1E07-4D9C-9907-96B9AB22D1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536" y="1114425"/>
            <a:ext cx="6202927" cy="5062538"/>
          </a:xfrm>
        </p:spPr>
      </p:pic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7DF139F-1CBC-4796-A8FE-4111260D6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149071C-D38B-4748-851C-9919732F9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9100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10B209-81E8-4A9F-B25A-F7008F41B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Processor API (low-level)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9426EFCA-1B68-40BF-80D8-86D50B33CC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99" y="1120775"/>
            <a:ext cx="3603401" cy="5056188"/>
          </a:xfrm>
        </p:spPr>
      </p:pic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17B80E4-A152-45B2-A8AE-DCEAF550C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CD5AC47-1993-4235-9F88-C58A58444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6</a:t>
            </a:fld>
            <a:endParaRPr lang="nl-NL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F639E534-6176-4E06-AF8D-BFFD958DC34E}"/>
              </a:ext>
            </a:extLst>
          </p:cNvPr>
          <p:cNvSpPr txBox="1"/>
          <p:nvPr/>
        </p:nvSpPr>
        <p:spPr>
          <a:xfrm>
            <a:off x="5348687" y="1351508"/>
            <a:ext cx="69613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WordCountProcessor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implements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Processor&lt;String, String&gt; {</a:t>
            </a:r>
          </a:p>
          <a:p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ProcessorContext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context;</a:t>
            </a:r>
          </a:p>
          <a:p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private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KeyValueStore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&lt;String, Long&gt;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kvStore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SuppressWarnings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unchecked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public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ProcessorContext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context) {</a:t>
            </a:r>
          </a:p>
          <a:p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this.context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context;</a:t>
            </a:r>
          </a:p>
          <a:p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kvStore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KeyValueStore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context.getStateStore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Counts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this.context.schedule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Duration.ofSeconds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(1),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PunctuationType.STREAM_TIME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(timestamp) -&gt; {</a:t>
            </a:r>
          </a:p>
          <a:p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KeyValueIterator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&lt;String, Long&gt;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this.kvStore.all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iter.hasNext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()) {</a:t>
            </a:r>
          </a:p>
          <a:p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KeyValue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&lt;String, Long&gt; entry =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iter.next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context.forward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entry.key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entry.value.toString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}</a:t>
            </a:r>
          </a:p>
          <a:p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iter.close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context.commit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});</a:t>
            </a:r>
          </a:p>
          <a:p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253020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10B209-81E8-4A9F-B25A-F7008F41B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Streams DSL – </a:t>
            </a:r>
            <a:r>
              <a:rPr lang="nl-NL" dirty="0" err="1"/>
              <a:t>builds</a:t>
            </a:r>
            <a:r>
              <a:rPr lang="nl-NL" dirty="0"/>
              <a:t> on </a:t>
            </a:r>
            <a:r>
              <a:rPr lang="nl-NL" dirty="0" err="1"/>
              <a:t>primitives</a:t>
            </a:r>
            <a:endParaRPr lang="nl-NL" dirty="0"/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9426EFCA-1B68-40BF-80D8-86D50B33CC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99" y="1120775"/>
            <a:ext cx="3603401" cy="5056188"/>
          </a:xfrm>
        </p:spPr>
      </p:pic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17B80E4-A152-45B2-A8AE-DCEAF550C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CD5AC47-1993-4235-9F88-C58A58444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7</a:t>
            </a:fld>
            <a:endParaRPr lang="nl-NL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F639E534-6176-4E06-AF8D-BFFD958DC34E}"/>
              </a:ext>
            </a:extLst>
          </p:cNvPr>
          <p:cNvSpPr txBox="1"/>
          <p:nvPr/>
        </p:nvSpPr>
        <p:spPr>
          <a:xfrm>
            <a:off x="5348687" y="1351508"/>
            <a:ext cx="69613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org.apache.kafka.common.serialization.Serdes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org.apache.kafka.streams.StreamsBuilder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org.apache.kafka.streams.kstream.KStream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StreamsBuilder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builder = new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StreamsBuilder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KStream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&lt;byte[], String&gt; stream =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builder.stream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some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daft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-input-topic",</a:t>
            </a:r>
          </a:p>
          <a:p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Consumed.with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Serdes.ByteArraySerde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</a:p>
          <a:p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Serdes.String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  </a:t>
            </a:r>
          </a:p>
          <a:p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);</a:t>
            </a:r>
          </a:p>
          <a:p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Java 8+: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expression</a:t>
            </a:r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KStream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&lt;String, Integer&gt;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transformed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stream.map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(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-&gt;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KeyValue.pair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value.toLowerCase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value.length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()));</a:t>
            </a:r>
          </a:p>
        </p:txBody>
      </p:sp>
    </p:spTree>
    <p:extLst>
      <p:ext uri="{BB962C8B-B14F-4D97-AF65-F5344CB8AC3E}">
        <p14:creationId xmlns:p14="http://schemas.microsoft.com/office/powerpoint/2010/main" val="1147862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EBCA73A-D57A-40E0-8191-7FD92035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Stream-</a:t>
            </a:r>
            <a:r>
              <a:rPr lang="nl-NL" dirty="0" err="1"/>
              <a:t>table</a:t>
            </a:r>
            <a:r>
              <a:rPr lang="nl-NL" dirty="0"/>
              <a:t> </a:t>
            </a:r>
            <a:r>
              <a:rPr lang="nl-NL" dirty="0" err="1"/>
              <a:t>duality</a:t>
            </a:r>
            <a:endParaRPr lang="nl-NL" dirty="0"/>
          </a:p>
        </p:txBody>
      </p:sp>
      <p:sp>
        <p:nvSpPr>
          <p:cNvPr id="12" name="Tijdelijke aanduiding voor inhoud 11">
            <a:extLst>
              <a:ext uri="{FF2B5EF4-FFF2-40B4-BE49-F238E27FC236}">
                <a16:creationId xmlns:a16="http://schemas.microsoft.com/office/drawing/2014/main" id="{BB7AF9A5-E7F3-46A9-A678-0C99F0A7E5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20291"/>
            <a:ext cx="5860137" cy="5056672"/>
          </a:xfrm>
        </p:spPr>
        <p:txBody>
          <a:bodyPr/>
          <a:lstStyle/>
          <a:p>
            <a:pPr marL="0" indent="0">
              <a:buNone/>
            </a:pPr>
            <a:endParaRPr lang="nl-NL" dirty="0"/>
          </a:p>
        </p:txBody>
      </p:sp>
      <p:sp>
        <p:nvSpPr>
          <p:cNvPr id="13" name="Tijdelijke aanduiding voor inhoud 12">
            <a:extLst>
              <a:ext uri="{FF2B5EF4-FFF2-40B4-BE49-F238E27FC236}">
                <a16:creationId xmlns:a16="http://schemas.microsoft.com/office/drawing/2014/main" id="{2ECD4916-26D9-4C5A-A23D-38B6E7A78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98337" y="1120291"/>
            <a:ext cx="4655463" cy="5056672"/>
          </a:xfrm>
        </p:spPr>
        <p:txBody>
          <a:bodyPr/>
          <a:lstStyle/>
          <a:p>
            <a:r>
              <a:rPr lang="nl-NL" dirty="0"/>
              <a:t>Stream = changelog of </a:t>
            </a:r>
            <a:r>
              <a:rPr lang="nl-NL" dirty="0" err="1"/>
              <a:t>table</a:t>
            </a:r>
            <a:endParaRPr lang="nl-NL" dirty="0"/>
          </a:p>
          <a:p>
            <a:r>
              <a:rPr lang="nl-NL" dirty="0" err="1"/>
              <a:t>Table</a:t>
            </a:r>
            <a:r>
              <a:rPr lang="nl-NL" dirty="0"/>
              <a:t> = snapshot of stream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D7A93C2-CF84-4DFA-9BB8-F22EA6C8F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B8219-8D25-4951-B84C-0C12819B5A69}" type="datetime6">
              <a:rPr lang="nl-NL" smtClean="0"/>
              <a:t>september ’19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387F4A5-6359-4482-94A7-15538EFA6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8</a:t>
            </a:fld>
            <a:endParaRPr lang="nl-NL"/>
          </a:p>
        </p:txBody>
      </p:sp>
      <p:pic>
        <p:nvPicPr>
          <p:cNvPr id="14" name="Tijdelijke aanduiding voor inhoud 9">
            <a:extLst>
              <a:ext uri="{FF2B5EF4-FFF2-40B4-BE49-F238E27FC236}">
                <a16:creationId xmlns:a16="http://schemas.microsoft.com/office/drawing/2014/main" id="{1A42AE90-3469-43DA-B028-5C3D1B29E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94" y="1167621"/>
            <a:ext cx="5775743" cy="500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179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6DF4C92C-8F4E-43BD-9008-4D89FA35D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KSQL …</a:t>
            </a:r>
          </a:p>
        </p:txBody>
      </p:sp>
      <p:pic>
        <p:nvPicPr>
          <p:cNvPr id="10" name="Tijdelijke aanduiding voor inhoud 9">
            <a:extLst>
              <a:ext uri="{FF2B5EF4-FFF2-40B4-BE49-F238E27FC236}">
                <a16:creationId xmlns:a16="http://schemas.microsoft.com/office/drawing/2014/main" id="{612E35FF-1418-4668-A14B-3C5D30D33C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70922"/>
            <a:ext cx="10515600" cy="4549544"/>
          </a:xfrm>
        </p:spPr>
      </p:pic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38E64A6-811C-4043-B2C2-648199327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B8219-8D25-4951-B84C-0C12819B5A69}" type="datetime6">
              <a:rPr lang="nl-NL" smtClean="0"/>
              <a:t>september ’19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8D01897-E7D4-4FD9-8CC6-2DF9AB690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758214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SynTouch">
      <a:dk1>
        <a:srgbClr val="5C5E63"/>
      </a:dk1>
      <a:lt1>
        <a:srgbClr val="5C5E63"/>
      </a:lt1>
      <a:dk2>
        <a:srgbClr val="FFFFFF"/>
      </a:dk2>
      <a:lt2>
        <a:srgbClr val="FFFFFF"/>
      </a:lt2>
      <a:accent1>
        <a:srgbClr val="5B9BD5"/>
      </a:accent1>
      <a:accent2>
        <a:srgbClr val="F36C34"/>
      </a:accent2>
      <a:accent3>
        <a:srgbClr val="5C5E63"/>
      </a:accent3>
      <a:accent4>
        <a:srgbClr val="FFC000"/>
      </a:accent4>
      <a:accent5>
        <a:srgbClr val="4472C4"/>
      </a:accent5>
      <a:accent6>
        <a:srgbClr val="70AD47"/>
      </a:accent6>
      <a:hlink>
        <a:srgbClr val="F36C34"/>
      </a:hlink>
      <a:folHlink>
        <a:srgbClr val="262626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ynTouch_ppt_Template.potx" id="{52271C2A-EF7C-43D8-B0FD-8713D369E438}" vid="{5CE9D4B1-C3DF-4B33-91DA-CC4BDB0DD82E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</TotalTime>
  <Words>570</Words>
  <Application>Microsoft Office PowerPoint</Application>
  <PresentationFormat>Breedbeeld</PresentationFormat>
  <Paragraphs>128</Paragraphs>
  <Slides>16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16</vt:i4>
      </vt:variant>
    </vt:vector>
  </HeadingPairs>
  <TitlesOfParts>
    <vt:vector size="21" baseType="lpstr">
      <vt:lpstr>Arial</vt:lpstr>
      <vt:lpstr>Calibri</vt:lpstr>
      <vt:lpstr>Century Gothic</vt:lpstr>
      <vt:lpstr>Courier New</vt:lpstr>
      <vt:lpstr>Kantoorthema</vt:lpstr>
      <vt:lpstr>Kafka Streams &amp; KSQL</vt:lpstr>
      <vt:lpstr>Events &amp; Event Streams</vt:lpstr>
      <vt:lpstr>Big Data</vt:lpstr>
      <vt:lpstr>Kafka Streams API</vt:lpstr>
      <vt:lpstr>Kafka Streams Applications</vt:lpstr>
      <vt:lpstr>Processor API (low-level)</vt:lpstr>
      <vt:lpstr>Streams DSL – builds on primitives</vt:lpstr>
      <vt:lpstr>Stream-table duality</vt:lpstr>
      <vt:lpstr>Introducing KSQL …</vt:lpstr>
      <vt:lpstr>KSQL Architectuur</vt:lpstr>
      <vt:lpstr>PowerPoint-presentatie</vt:lpstr>
      <vt:lpstr>KSQL statements</vt:lpstr>
      <vt:lpstr>KSQL – wat kun je ermee?</vt:lpstr>
      <vt:lpstr>Resources</vt:lpstr>
      <vt:lpstr>Hands-on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Hugo Appels</dc:creator>
  <cp:lastModifiedBy>Milco Numan</cp:lastModifiedBy>
  <cp:revision>20</cp:revision>
  <dcterms:created xsi:type="dcterms:W3CDTF">2016-06-24T08:36:59Z</dcterms:created>
  <dcterms:modified xsi:type="dcterms:W3CDTF">2019-09-14T14:26:48Z</dcterms:modified>
</cp:coreProperties>
</file>